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2" r:id="rId3"/>
    <p:sldId id="324" r:id="rId4"/>
    <p:sldId id="315" r:id="rId5"/>
    <p:sldId id="2145707808" r:id="rId6"/>
    <p:sldId id="2145707809" r:id="rId7"/>
    <p:sldId id="323" r:id="rId8"/>
    <p:sldId id="320" r:id="rId9"/>
    <p:sldId id="283" r:id="rId10"/>
    <p:sldId id="278" r:id="rId11"/>
    <p:sldId id="273" r:id="rId12"/>
    <p:sldId id="290" r:id="rId13"/>
    <p:sldId id="214570781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99FF"/>
    <a:srgbClr val="004165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A81DE-1BD6-4B90-9145-40573B71E0E9}" v="2" dt="2024-08-20T14:12:11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64" autoAdjust="0"/>
  </p:normalViewPr>
  <p:slideViewPr>
    <p:cSldViewPr snapToGrid="0">
      <p:cViewPr>
        <p:scale>
          <a:sx n="57" d="100"/>
          <a:sy n="57" d="100"/>
        </p:scale>
        <p:origin x="90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wkes, Mark" userId="1a4d0c17-c449-47ee-a71b-ba5d5afbd871" providerId="ADAL" clId="{22DA81DE-1BD6-4B90-9145-40573B71E0E9}"/>
    <pc:docChg chg="custSel modSld">
      <pc:chgData name="Hawkes, Mark" userId="1a4d0c17-c449-47ee-a71b-ba5d5afbd871" providerId="ADAL" clId="{22DA81DE-1BD6-4B90-9145-40573B71E0E9}" dt="2024-08-20T22:40:33.450" v="569" actId="113"/>
      <pc:docMkLst>
        <pc:docMk/>
      </pc:docMkLst>
      <pc:sldChg chg="modSp mod">
        <pc:chgData name="Hawkes, Mark" userId="1a4d0c17-c449-47ee-a71b-ba5d5afbd871" providerId="ADAL" clId="{22DA81DE-1BD6-4B90-9145-40573B71E0E9}" dt="2024-08-20T22:40:33.450" v="569" actId="113"/>
        <pc:sldMkLst>
          <pc:docMk/>
          <pc:sldMk cId="1360046957" sldId="273"/>
        </pc:sldMkLst>
        <pc:spChg chg="mod">
          <ac:chgData name="Hawkes, Mark" userId="1a4d0c17-c449-47ee-a71b-ba5d5afbd871" providerId="ADAL" clId="{22DA81DE-1BD6-4B90-9145-40573B71E0E9}" dt="2024-08-20T22:33:24.741" v="329" actId="1076"/>
          <ac:spMkLst>
            <pc:docMk/>
            <pc:sldMk cId="1360046957" sldId="273"/>
            <ac:spMk id="5" creationId="{BAC7E901-2EC9-F544-8FE3-59934901A13E}"/>
          </ac:spMkLst>
        </pc:spChg>
        <pc:spChg chg="mod">
          <ac:chgData name="Hawkes, Mark" userId="1a4d0c17-c449-47ee-a71b-ba5d5afbd871" providerId="ADAL" clId="{22DA81DE-1BD6-4B90-9145-40573B71E0E9}" dt="2024-08-20T22:40:33.450" v="569" actId="113"/>
          <ac:spMkLst>
            <pc:docMk/>
            <pc:sldMk cId="1360046957" sldId="273"/>
            <ac:spMk id="6" creationId="{2CF16C57-E750-8940-A141-F08DDEFFBDF1}"/>
          </ac:spMkLst>
        </pc:spChg>
      </pc:sldChg>
      <pc:sldChg chg="modSp mod">
        <pc:chgData name="Hawkes, Mark" userId="1a4d0c17-c449-47ee-a71b-ba5d5afbd871" providerId="ADAL" clId="{22DA81DE-1BD6-4B90-9145-40573B71E0E9}" dt="2024-08-20T14:16:47.128" v="138" actId="20577"/>
        <pc:sldMkLst>
          <pc:docMk/>
          <pc:sldMk cId="3558103980" sldId="320"/>
        </pc:sldMkLst>
        <pc:spChg chg="mod">
          <ac:chgData name="Hawkes, Mark" userId="1a4d0c17-c449-47ee-a71b-ba5d5afbd871" providerId="ADAL" clId="{22DA81DE-1BD6-4B90-9145-40573B71E0E9}" dt="2024-08-20T14:16:47.128" v="138" actId="20577"/>
          <ac:spMkLst>
            <pc:docMk/>
            <pc:sldMk cId="3558103980" sldId="320"/>
            <ac:spMk id="8198" creationId="{DBB2E2F6-57EE-7D5A-2EAE-89598C91B47C}"/>
          </ac:spMkLst>
        </pc:spChg>
      </pc:sldChg>
      <pc:sldChg chg="modSp mod">
        <pc:chgData name="Hawkes, Mark" userId="1a4d0c17-c449-47ee-a71b-ba5d5afbd871" providerId="ADAL" clId="{22DA81DE-1BD6-4B90-9145-40573B71E0E9}" dt="2024-08-20T14:16:01.474" v="117" actId="20577"/>
        <pc:sldMkLst>
          <pc:docMk/>
          <pc:sldMk cId="35956289" sldId="323"/>
        </pc:sldMkLst>
        <pc:spChg chg="mod">
          <ac:chgData name="Hawkes, Mark" userId="1a4d0c17-c449-47ee-a71b-ba5d5afbd871" providerId="ADAL" clId="{22DA81DE-1BD6-4B90-9145-40573B71E0E9}" dt="2024-08-20T14:16:01.474" v="117" actId="20577"/>
          <ac:spMkLst>
            <pc:docMk/>
            <pc:sldMk cId="35956289" sldId="323"/>
            <ac:spMk id="9218" creationId="{9F416F42-55F9-5E97-60C5-2456C69618F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2T20:59:02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64,'440'0,"-409"2,-1 1,0 2,57 16,-55-12,0-2,1 0,34 1,213-7,-130-3,-123 1,0-2,36-8,-31 5,34-2,21 5,72-8,-84 2,103-2,-150 10,-1-1,35-9,35-2,236 10,-171 5,214-2,-358-1,0-1,0-1,26-7,-23 5,42-5,-34 9,-3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2T20:59:11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0 127,'609'0,"-419"15,-16 0,525-14,-340-2,597 1,-909-2,60-11,27-2,436 13,-293 4,-264-2,6 0,1 0,-1-1,1-1,32-8,-26 4,1 0,0 2,38-1,85 5,-60 2,-39-1,-22 1,0-2,-1-1,1-2,40-7,0-11,31-7,-65 20,4-1,2 2,57-3,-71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2T20:59:14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1 157,'55'1,"-27"1,0-2,0-1,0-2,42-8,59-25,109-25,-197 52,23-4,0 2,76-3,-113 13,152 4,-152 2,-7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8A7A-69B7-4CF6-A738-6544139A84D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8685F-A430-4BFC-A606-E359FAA4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CE2A-102C-4617-996A-4EDEBAE5E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F0978-6A1B-4098-ADB3-59B523C2B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F1AAC-758C-4B17-803F-365A9A9C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2C5AC-27D5-49D1-8ADA-726AE4E4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866DC-20BF-4BCA-AA18-2AFB383B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65D1-32D5-475A-9C8D-4648B2A1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037A3-8ADF-477C-9495-C85404801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01337-446C-4D43-A390-ACC8ED5E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3726-8F78-4D4B-84C1-A2FDE358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7304-3C3B-4D27-9898-0E20E125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287A9-0A20-44CB-A5E7-44B08C733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028E8-FE13-4D2F-A675-6E83D12A6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252E-4AFF-4E9E-93F3-C5E228CB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BD2BB-86AB-470C-B693-2B63C00A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1F1E-8F7F-472B-8980-BC2B49F0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lide_W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175354-4F11-EE47-8EE3-091BCA775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3316941" y="0"/>
            <a:ext cx="88750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88C4C-43AF-3941-BFDC-BACA75F81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2040584"/>
            <a:ext cx="7473949" cy="1993062"/>
          </a:xfrm>
        </p:spPr>
        <p:txBody>
          <a:bodyPr>
            <a:normAutofit/>
          </a:bodyPr>
          <a:lstStyle>
            <a:lvl1pPr algn="r">
              <a:defRPr sz="15000" b="0" i="0">
                <a:ln w="19050">
                  <a:solidFill>
                    <a:srgbClr val="00A9DB"/>
                  </a:solidFill>
                </a:ln>
                <a:noFill/>
                <a:latin typeface="DIN Pro Medium" panose="02000503040000020003" pitchFamily="2" charset="0"/>
              </a:defRPr>
            </a:lvl1pPr>
          </a:lstStyle>
          <a:p>
            <a:r>
              <a:rPr lang="en-US" dirty="0"/>
              <a:t>44%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C0DD4-FB33-A74E-B5ED-2F891D63F2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0635" y="3547360"/>
            <a:ext cx="7473951" cy="612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003750"/>
                </a:solidFill>
                <a:latin typeface="DIN Pro Medium" panose="02000503040000020003" pitchFamily="2" charset="0"/>
              </a:defRPr>
            </a:lvl1pPr>
          </a:lstStyle>
          <a:p>
            <a:pPr lvl="0"/>
            <a:r>
              <a:rPr lang="en-US" dirty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8578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3C6459-6068-2249-8345-EA3DC4D57E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9704" y="1137603"/>
            <a:ext cx="3972591" cy="4582793"/>
          </a:xfrm>
          <a:custGeom>
            <a:avLst/>
            <a:gdLst>
              <a:gd name="connsiteX0" fmla="*/ 0 w 3522662"/>
              <a:gd name="connsiteY0" fmla="*/ 1697038 h 3394075"/>
              <a:gd name="connsiteX1" fmla="*/ 848519 w 3522662"/>
              <a:gd name="connsiteY1" fmla="*/ 1 h 3394075"/>
              <a:gd name="connsiteX2" fmla="*/ 2674143 w 3522662"/>
              <a:gd name="connsiteY2" fmla="*/ 1 h 3394075"/>
              <a:gd name="connsiteX3" fmla="*/ 3522662 w 3522662"/>
              <a:gd name="connsiteY3" fmla="*/ 1697038 h 3394075"/>
              <a:gd name="connsiteX4" fmla="*/ 2674143 w 3522662"/>
              <a:gd name="connsiteY4" fmla="*/ 3394074 h 3394075"/>
              <a:gd name="connsiteX5" fmla="*/ 848519 w 3522662"/>
              <a:gd name="connsiteY5" fmla="*/ 3394074 h 3394075"/>
              <a:gd name="connsiteX6" fmla="*/ 0 w 3522662"/>
              <a:gd name="connsiteY6" fmla="*/ 1697038 h 3394075"/>
              <a:gd name="connsiteX0" fmla="*/ 0 w 3522662"/>
              <a:gd name="connsiteY0" fmla="*/ 2562669 h 4259705"/>
              <a:gd name="connsiteX1" fmla="*/ 848519 w 3522662"/>
              <a:gd name="connsiteY1" fmla="*/ 865632 h 4259705"/>
              <a:gd name="connsiteX2" fmla="*/ 2771679 w 3522662"/>
              <a:gd name="connsiteY2" fmla="*/ 0 h 4259705"/>
              <a:gd name="connsiteX3" fmla="*/ 3522662 w 3522662"/>
              <a:gd name="connsiteY3" fmla="*/ 2562669 h 4259705"/>
              <a:gd name="connsiteX4" fmla="*/ 2674143 w 3522662"/>
              <a:gd name="connsiteY4" fmla="*/ 4259705 h 4259705"/>
              <a:gd name="connsiteX5" fmla="*/ 848519 w 3522662"/>
              <a:gd name="connsiteY5" fmla="*/ 4259705 h 4259705"/>
              <a:gd name="connsiteX6" fmla="*/ 0 w 3522662"/>
              <a:gd name="connsiteY6" fmla="*/ 2562669 h 4259705"/>
              <a:gd name="connsiteX0" fmla="*/ 0 w 4741862"/>
              <a:gd name="connsiteY0" fmla="*/ 2562669 h 4259705"/>
              <a:gd name="connsiteX1" fmla="*/ 848519 w 4741862"/>
              <a:gd name="connsiteY1" fmla="*/ 865632 h 4259705"/>
              <a:gd name="connsiteX2" fmla="*/ 2771679 w 4741862"/>
              <a:gd name="connsiteY2" fmla="*/ 0 h 4259705"/>
              <a:gd name="connsiteX3" fmla="*/ 4741862 w 4741862"/>
              <a:gd name="connsiteY3" fmla="*/ 1148397 h 4259705"/>
              <a:gd name="connsiteX4" fmla="*/ 2674143 w 4741862"/>
              <a:gd name="connsiteY4" fmla="*/ 4259705 h 4259705"/>
              <a:gd name="connsiteX5" fmla="*/ 848519 w 4741862"/>
              <a:gd name="connsiteY5" fmla="*/ 4259705 h 4259705"/>
              <a:gd name="connsiteX6" fmla="*/ 0 w 4741862"/>
              <a:gd name="connsiteY6" fmla="*/ 2562669 h 4259705"/>
              <a:gd name="connsiteX0" fmla="*/ 0 w 4752879"/>
              <a:gd name="connsiteY0" fmla="*/ 2562669 h 4259705"/>
              <a:gd name="connsiteX1" fmla="*/ 848519 w 4752879"/>
              <a:gd name="connsiteY1" fmla="*/ 865632 h 4259705"/>
              <a:gd name="connsiteX2" fmla="*/ 2771679 w 4752879"/>
              <a:gd name="connsiteY2" fmla="*/ 0 h 4259705"/>
              <a:gd name="connsiteX3" fmla="*/ 4741862 w 4752879"/>
              <a:gd name="connsiteY3" fmla="*/ 1148397 h 4259705"/>
              <a:gd name="connsiteX4" fmla="*/ 4752879 w 4752879"/>
              <a:gd name="connsiteY4" fmla="*/ 3430649 h 4259705"/>
              <a:gd name="connsiteX5" fmla="*/ 848519 w 4752879"/>
              <a:gd name="connsiteY5" fmla="*/ 4259705 h 4259705"/>
              <a:gd name="connsiteX6" fmla="*/ 0 w 4752879"/>
              <a:gd name="connsiteY6" fmla="*/ 2562669 h 4259705"/>
              <a:gd name="connsiteX0" fmla="*/ 0 w 4752879"/>
              <a:gd name="connsiteY0" fmla="*/ 2562669 h 4582793"/>
              <a:gd name="connsiteX1" fmla="*/ 848519 w 4752879"/>
              <a:gd name="connsiteY1" fmla="*/ 865632 h 4582793"/>
              <a:gd name="connsiteX2" fmla="*/ 2771679 w 4752879"/>
              <a:gd name="connsiteY2" fmla="*/ 0 h 4582793"/>
              <a:gd name="connsiteX3" fmla="*/ 4741862 w 4752879"/>
              <a:gd name="connsiteY3" fmla="*/ 1148397 h 4582793"/>
              <a:gd name="connsiteX4" fmla="*/ 4752879 w 4752879"/>
              <a:gd name="connsiteY4" fmla="*/ 3430649 h 4582793"/>
              <a:gd name="connsiteX5" fmla="*/ 2768759 w 4752879"/>
              <a:gd name="connsiteY5" fmla="*/ 4582793 h 4582793"/>
              <a:gd name="connsiteX6" fmla="*/ 0 w 4752879"/>
              <a:gd name="connsiteY6" fmla="*/ 2562669 h 4582793"/>
              <a:gd name="connsiteX0" fmla="*/ 0 w 3972591"/>
              <a:gd name="connsiteY0" fmla="*/ 3446589 h 4582793"/>
              <a:gd name="connsiteX1" fmla="*/ 68231 w 3972591"/>
              <a:gd name="connsiteY1" fmla="*/ 865632 h 4582793"/>
              <a:gd name="connsiteX2" fmla="*/ 1991391 w 3972591"/>
              <a:gd name="connsiteY2" fmla="*/ 0 h 4582793"/>
              <a:gd name="connsiteX3" fmla="*/ 3961574 w 3972591"/>
              <a:gd name="connsiteY3" fmla="*/ 1148397 h 4582793"/>
              <a:gd name="connsiteX4" fmla="*/ 3972591 w 3972591"/>
              <a:gd name="connsiteY4" fmla="*/ 3430649 h 4582793"/>
              <a:gd name="connsiteX5" fmla="*/ 1988471 w 3972591"/>
              <a:gd name="connsiteY5" fmla="*/ 4582793 h 4582793"/>
              <a:gd name="connsiteX6" fmla="*/ 0 w 3972591"/>
              <a:gd name="connsiteY6" fmla="*/ 3446589 h 4582793"/>
              <a:gd name="connsiteX0" fmla="*/ 0 w 3972591"/>
              <a:gd name="connsiteY0" fmla="*/ 3446589 h 4582793"/>
              <a:gd name="connsiteX1" fmla="*/ 1175 w 3972591"/>
              <a:gd name="connsiteY1" fmla="*/ 1158240 h 4582793"/>
              <a:gd name="connsiteX2" fmla="*/ 1991391 w 3972591"/>
              <a:gd name="connsiteY2" fmla="*/ 0 h 4582793"/>
              <a:gd name="connsiteX3" fmla="*/ 3961574 w 3972591"/>
              <a:gd name="connsiteY3" fmla="*/ 1148397 h 4582793"/>
              <a:gd name="connsiteX4" fmla="*/ 3972591 w 3972591"/>
              <a:gd name="connsiteY4" fmla="*/ 3430649 h 4582793"/>
              <a:gd name="connsiteX5" fmla="*/ 1988471 w 3972591"/>
              <a:gd name="connsiteY5" fmla="*/ 4582793 h 4582793"/>
              <a:gd name="connsiteX6" fmla="*/ 0 w 3972591"/>
              <a:gd name="connsiteY6" fmla="*/ 3446589 h 458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2591" h="4582793">
                <a:moveTo>
                  <a:pt x="0" y="3446589"/>
                </a:moveTo>
                <a:cubicBezTo>
                  <a:pt x="392" y="2683806"/>
                  <a:pt x="783" y="1921023"/>
                  <a:pt x="1175" y="1158240"/>
                </a:cubicBezTo>
                <a:lnTo>
                  <a:pt x="1991391" y="0"/>
                </a:lnTo>
                <a:lnTo>
                  <a:pt x="3961574" y="1148397"/>
                </a:lnTo>
                <a:cubicBezTo>
                  <a:pt x="3965246" y="1909148"/>
                  <a:pt x="3968919" y="2669898"/>
                  <a:pt x="3972591" y="3430649"/>
                </a:cubicBezTo>
                <a:lnTo>
                  <a:pt x="1988471" y="4582793"/>
                </a:lnTo>
                <a:lnTo>
                  <a:pt x="0" y="3446589"/>
                </a:lnTo>
                <a:close/>
              </a:path>
            </a:pathLst>
          </a:custGeom>
          <a:solidFill>
            <a:srgbClr val="A8A7AB"/>
          </a:solidFill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1">
                <a:solidFill>
                  <a:srgbClr val="003750"/>
                </a:solidFill>
                <a:latin typeface="DIN Pro Medium" panose="02000503040000020003" pitchFamily="2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7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W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E50F-DA52-6F4A-B38D-09CB90A6D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725" y="2828545"/>
            <a:ext cx="9144000" cy="1010603"/>
          </a:xfrm>
        </p:spPr>
        <p:txBody>
          <a:bodyPr anchor="b">
            <a:normAutofit/>
          </a:bodyPr>
          <a:lstStyle>
            <a:lvl1pPr algn="r">
              <a:defRPr sz="5400" b="0" i="0">
                <a:solidFill>
                  <a:srgbClr val="003750"/>
                </a:solidFill>
                <a:latin typeface="DIN Pro Medium" panose="02000503040000020003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7D74F-598D-5B44-ABC0-457B0F7056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2725" y="3690652"/>
            <a:ext cx="9144000" cy="4335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i="0">
                <a:solidFill>
                  <a:srgbClr val="00A9DB"/>
                </a:solidFill>
                <a:latin typeface="DIN Pro Medium" panose="02000503040000020003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Information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B340D3A-CB5C-3B42-954A-93F8450F82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4651" y="6302564"/>
            <a:ext cx="3902075" cy="3481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i="0">
                <a:solidFill>
                  <a:srgbClr val="A8A7AB"/>
                </a:solidFill>
                <a:latin typeface="Arno Pro Display" panose="02020502040506020403" pitchFamily="18" charset="0"/>
              </a:defRPr>
            </a:lvl1pPr>
            <a:lvl2pPr marL="457189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Month 01, 2019</a:t>
            </a:r>
          </a:p>
        </p:txBody>
      </p:sp>
    </p:spTree>
    <p:extLst>
      <p:ext uri="{BB962C8B-B14F-4D97-AF65-F5344CB8AC3E}">
        <p14:creationId xmlns:p14="http://schemas.microsoft.com/office/powerpoint/2010/main" val="383749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Slide_W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6C09-2383-EE4D-8221-83A5298AD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30326"/>
            <a:ext cx="5257800" cy="933904"/>
          </a:xfrm>
        </p:spPr>
        <p:txBody>
          <a:bodyPr/>
          <a:lstStyle>
            <a:lvl1pPr>
              <a:defRPr sz="4000" b="0" i="0">
                <a:solidFill>
                  <a:srgbClr val="003750"/>
                </a:solidFill>
                <a:latin typeface="DIN Pro Medium" panose="02000503040000020003" pitchFamily="2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5DD30-03BD-9846-BFF4-609DC097A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87602"/>
            <a:ext cx="5257800" cy="352742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A9DB"/>
                </a:solidFill>
                <a:latin typeface="DIN Pro Medium" panose="02000503040000020003" pitchFamily="2" charset="0"/>
              </a:defRPr>
            </a:lvl1pPr>
            <a:lvl2pPr>
              <a:defRPr sz="1800" b="0" i="0">
                <a:solidFill>
                  <a:srgbClr val="00A9DB"/>
                </a:solidFill>
                <a:latin typeface="DIN Pro Medium" panose="02000503040000020003" pitchFamily="2" charset="0"/>
              </a:defRPr>
            </a:lvl2pPr>
            <a:lvl3pPr>
              <a:defRPr sz="1600" b="0" i="0">
                <a:solidFill>
                  <a:srgbClr val="00A9DB"/>
                </a:solidFill>
                <a:latin typeface="DIN Pro Medium" panose="02000503040000020003" pitchFamily="2" charset="0"/>
              </a:defRPr>
            </a:lvl3pPr>
            <a:lvl4pPr>
              <a:defRPr sz="1400" b="0" i="0">
                <a:solidFill>
                  <a:srgbClr val="00A9DB"/>
                </a:solidFill>
                <a:latin typeface="DIN Pro Medium" panose="02000503040000020003" pitchFamily="2" charset="0"/>
              </a:defRPr>
            </a:lvl4pPr>
            <a:lvl5pPr>
              <a:defRPr sz="1400" b="0" i="0">
                <a:solidFill>
                  <a:srgbClr val="00A9DB"/>
                </a:solidFill>
                <a:latin typeface="DIN Pro Medium" panose="0200050304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66108-2EC7-9F44-92E4-FAFEF13A1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316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7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Slide_Dk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A1D8FC-00BD-454C-8936-53F3C10F5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3316941" y="2"/>
            <a:ext cx="8875059" cy="6857999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EC4E1C0-2903-1A43-83D5-CAFA1A14D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17" y="1964338"/>
            <a:ext cx="5102903" cy="606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DIN Pro Medium" panose="02000503040000020003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6DB545D-5B70-B34C-B161-94A8814A3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2809877"/>
            <a:ext cx="5103813" cy="279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1pPr>
            <a:lvl2pPr>
              <a:defRPr sz="16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2pPr>
            <a:lvl3pPr>
              <a:defRPr sz="14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3pPr>
            <a:lvl4pPr>
              <a:defRPr sz="12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4pPr>
            <a:lvl5pPr>
              <a:defRPr sz="12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41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Lt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E50F-DA52-6F4A-B38D-09CB90A6D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912" y="2828545"/>
            <a:ext cx="9144000" cy="1010603"/>
          </a:xfrm>
        </p:spPr>
        <p:txBody>
          <a:bodyPr anchor="b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DIN Pro Medium" panose="02000503040000020003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7D74F-598D-5B44-ABC0-457B0F7056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912" y="3690652"/>
            <a:ext cx="9144000" cy="4335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003750"/>
                </a:solidFill>
                <a:latin typeface="DIN Pro Medium" panose="02000503040000020003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6F4EBE-844D-F54A-8534-2A9B545AA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913" y="6302564"/>
            <a:ext cx="3902075" cy="348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no Pro Display" panose="02020502040506020403" pitchFamily="18" charset="0"/>
              </a:defRPr>
            </a:lvl1pPr>
            <a:lvl2pPr marL="457189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Month 01, 2019</a:t>
            </a:r>
          </a:p>
        </p:txBody>
      </p:sp>
    </p:spTree>
    <p:extLst>
      <p:ext uri="{BB962C8B-B14F-4D97-AF65-F5344CB8AC3E}">
        <p14:creationId xmlns:p14="http://schemas.microsoft.com/office/powerpoint/2010/main" val="159423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Slide_Lt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EC4E1C0-2903-1A43-83D5-CAFA1A14D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17" y="1964338"/>
            <a:ext cx="5102903" cy="606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DIN Pro Medium" panose="02000503040000020003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6DB545D-5B70-B34C-B161-94A8814A3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2809877"/>
            <a:ext cx="5103813" cy="279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1pPr>
            <a:lvl2pPr>
              <a:defRPr sz="16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2pPr>
            <a:lvl3pPr>
              <a:defRPr sz="14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3pPr>
            <a:lvl4pPr>
              <a:defRPr sz="12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4pPr>
            <a:lvl5pPr>
              <a:defRPr sz="1200" b="0" i="0">
                <a:solidFill>
                  <a:schemeClr val="bg1"/>
                </a:solidFill>
                <a:latin typeface="Arno Pro Display" panose="02020502040506020403" pitchFamily="18" charset="0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Nunc viverra imperdiet enim. Fusce est. Vivamus a tellus.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35C52-9474-9848-B2EB-19E7EF039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3316941" y="2"/>
            <a:ext cx="88750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1D6B-0FEB-4130-8C21-B0C80DA8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68B22-F0A9-4476-9883-2C707218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F9F3F-8599-4CB2-B147-E43B9A6E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167EF-F594-41A8-B696-8E2140E3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1FDC-B27F-4A93-8CE5-1D07A427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402B-168A-41D6-8111-F8D8BC8B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EFAB-BD4F-49CF-8D51-08A3CF00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775CC-F617-4C0A-8E31-0ECA4A24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8D148-E9FB-4C82-9E25-ED22DEA8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EE5F4-463D-4CF4-A03A-8ABD1920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7E64-D598-4BFA-9731-57499A1A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7F0AE-792A-4B07-8786-C6CF3E088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135FB-5E8D-41A2-A37D-37B39DDFC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1DF40-4D5C-4111-A4FF-B9BFAEB5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9B27-82A2-49DA-BBF2-B8334E15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5818C-9625-4837-8726-41D03CC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7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3B41-F319-402B-95C2-7D60D3FF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5E5D-FC7B-4ACF-85D4-9FDC5F5A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BBBBF-EDBE-4DB1-B328-FB9A926F2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077D3-2E43-4DC3-8B63-708AA1186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46318-C267-4ECD-B542-707FBEBAE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065B2-EC21-4787-A219-A73EF569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B0AE1-DA31-4BB3-ADDE-8925CD66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A1FC0-A187-4ABD-A8D3-CBC7E58B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FF89-B374-483D-A7D3-E6944881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B195C-833A-4935-AC43-203FC576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C8393-4415-4C43-9759-FACDD09E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8D243-6E5C-4F26-9ABB-A9B20FC6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A9B05-CE1F-4A00-B521-64AEDC97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F0BD3-D6D4-4B82-B79E-F958A014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2368-13D0-4366-9812-3781F6FC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32FD-27D1-40EC-B62E-37EDE8CA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543F-22E5-4D7F-970B-FBD1E6E57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7D1E9-2095-408E-BB41-0A4BA5C5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7DA5B-A349-49A5-9488-6B25151F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6BD06-A5D1-4336-8C0D-71D31E65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AA8DE-843E-4042-814E-EA08FA3D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A627-55F4-4001-9083-8C91432D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27958-6C30-4B52-930C-AF1D476F4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7A00A-6E53-4F22-899E-D75E1D8B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A90FD-545B-4AED-8D3C-83DF84F4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D3B58-13A5-4856-AC43-1D8DD549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7C45A-0CB8-486A-965A-5F61B5F0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8421-0389-4A75-AD86-8F1EE90E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DEEC-1220-4237-9982-8F4BB4D0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EC7D0-6D72-46BA-845F-DC29678E8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FB89-A33D-44C8-8FBF-085BE5B63382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7867-50A8-4712-96C5-AD5074008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68F2F-F354-468F-A185-F8EDCDCF8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8BEF-4E15-4A6A-BFCB-368A05D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Dakota_State_University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flickr.com/photos/nicmcphee/27962534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commons.wikimedia.org/wiki/File:Dsu-mundt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commons.wikimedia.org/wiki/File:Swimming_beach_--_State_park,_Lake_Herman,_Madison,_South_Dakota_(75661)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Dakota_State_University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flickr.com/photos/nicmcphee/27962534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Dakota_State_University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hyperlink" Target="http://flickr.com/photos/nicmcphee/27962534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akota State University Logo">
            <a:extLst>
              <a:ext uri="{FF2B5EF4-FFF2-40B4-BE49-F238E27FC236}">
                <a16:creationId xmlns:a16="http://schemas.microsoft.com/office/drawing/2014/main" id="{8F21027C-0A6C-474F-A357-4902DA507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6" y="658779"/>
            <a:ext cx="2794881" cy="81303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C1CCC05D-7C95-4052-8A79-D48E7C8C4EE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209684" y="3116612"/>
            <a:ext cx="9144000" cy="101060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004165"/>
                </a:solidFill>
                <a:latin typeface="Arial Narrow" panose="020B0606020202030204" pitchFamily="34" charset="0"/>
              </a:rPr>
              <a:t>Information Systems</a:t>
            </a:r>
            <a:br>
              <a:rPr lang="en-US" b="1" dirty="0">
                <a:solidFill>
                  <a:srgbClr val="004165"/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rgbClr val="004165"/>
                </a:solidFill>
                <a:latin typeface="Arial Narrow" panose="020B0606020202030204" pitchFamily="34" charset="0"/>
              </a:rPr>
              <a:t>Doctoral Application </a:t>
            </a:r>
            <a:br>
              <a:rPr lang="en-US" b="1" dirty="0">
                <a:solidFill>
                  <a:srgbClr val="004165"/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rgbClr val="004165"/>
                </a:solidFill>
                <a:latin typeface="Arial Narrow" panose="020B0606020202030204" pitchFamily="34" charset="0"/>
              </a:rPr>
              <a:t>Information Session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8DCA826F-75DB-4C73-88E2-9607C2D0081F}"/>
              </a:ext>
            </a:extLst>
          </p:cNvPr>
          <p:cNvSpPr txBox="1">
            <a:spLocks noChangeAspect="1"/>
          </p:cNvSpPr>
          <p:nvPr/>
        </p:nvSpPr>
        <p:spPr>
          <a:xfrm>
            <a:off x="2082907" y="5944525"/>
            <a:ext cx="9144000" cy="70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4D4F53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5848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kota State Wordmark" descr="Dakota State University D Hexagon Icon Logo">
            <a:extLst>
              <a:ext uri="{FF2B5EF4-FFF2-40B4-BE49-F238E27FC236}">
                <a16:creationId xmlns:a16="http://schemas.microsoft.com/office/drawing/2014/main" id="{BE5F6E1F-114C-482B-90CD-11BBF5F7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56" y="385571"/>
            <a:ext cx="777175" cy="897637"/>
          </a:xfrm>
          <a:prstGeom prst="rect">
            <a:avLst/>
          </a:prstGeom>
        </p:spPr>
      </p:pic>
      <p:pic>
        <p:nvPicPr>
          <p:cNvPr id="7" name="Hexagon graphic" descr="Hexagon Pattern Graphic&#10;">
            <a:extLst>
              <a:ext uri="{FF2B5EF4-FFF2-40B4-BE49-F238E27FC236}">
                <a16:creationId xmlns:a16="http://schemas.microsoft.com/office/drawing/2014/main" id="{BD82FCDE-541F-48BD-8E09-25D8B0C8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746" y="-1023002"/>
            <a:ext cx="7000736" cy="9928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60E1B3-357B-4442-17D2-31DAFC67B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0" t="20162" r="4108" b="5622"/>
          <a:stretch/>
        </p:blipFill>
        <p:spPr>
          <a:xfrm>
            <a:off x="477230" y="385571"/>
            <a:ext cx="11298457" cy="60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5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C7E901-2EC9-F544-8FE3-59934901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44"/>
            <a:ext cx="7304315" cy="132125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Creating Strong Applications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16C57-E750-8940-A141-F08DDEFFB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96" y="1272746"/>
            <a:ext cx="11145795" cy="530291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Show how educational history applies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Describe relevant background and expertise 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Focused writing, clear explanations, lucid descriptions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Include only significant and relevant employment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Make sure your background and/or interests match up with the right DSU program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Write/Apply from the perspective of the program to which you are applying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Have a requirement for a computer science undergraduate or MS degree—assuming understanding of programming and structures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(Stress this in the Application).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What other academic research, hobbies, teaching that related to Cyber Operations—about highlighting technical abilities</a:t>
            </a:r>
          </a:p>
        </p:txBody>
      </p:sp>
    </p:spTree>
    <p:extLst>
      <p:ext uri="{BB962C8B-B14F-4D97-AF65-F5344CB8AC3E}">
        <p14:creationId xmlns:p14="http://schemas.microsoft.com/office/powerpoint/2010/main" val="136004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95410-E03F-4922-B65F-83F6519B01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6255" y="538285"/>
            <a:ext cx="7000735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165"/>
                </a:solidFill>
                <a:effectLst/>
                <a:uLnTx/>
                <a:uFillTx/>
                <a:latin typeface="DIN Pro" panose="02000503040000020003" pitchFamily="50" charset="0"/>
                <a:ea typeface="+mn-ea"/>
                <a:cs typeface="+mn-cs"/>
              </a:rPr>
              <a:t>Post-Application</a:t>
            </a:r>
          </a:p>
        </p:txBody>
      </p:sp>
      <p:pic>
        <p:nvPicPr>
          <p:cNvPr id="7" name="Hexagon graphic" descr="Hexagon Pattern Graphic&#10;">
            <a:extLst>
              <a:ext uri="{FF2B5EF4-FFF2-40B4-BE49-F238E27FC236}">
                <a16:creationId xmlns:a16="http://schemas.microsoft.com/office/drawing/2014/main" id="{BD82FCDE-541F-48BD-8E09-25D8B0C8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746" y="-1023002"/>
            <a:ext cx="7000736" cy="99284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65D3ED-4451-62ED-D19D-47599E3C20FF}"/>
              </a:ext>
            </a:extLst>
          </p:cNvPr>
          <p:cNvSpPr txBox="1">
            <a:spLocks/>
          </p:cNvSpPr>
          <p:nvPr/>
        </p:nvSpPr>
        <p:spPr>
          <a:xfrm>
            <a:off x="1108823" y="1861724"/>
            <a:ext cx="10515600" cy="4479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 Portal will confirm all materials received.</a:t>
            </a:r>
          </a:p>
          <a:p>
            <a:pPr lvl="1"/>
            <a:r>
              <a:rPr lang="en-US" dirty="0"/>
              <a:t>Don’t ignore prompts or cues—especially about transcripts </a:t>
            </a:r>
          </a:p>
          <a:p>
            <a:r>
              <a:rPr lang="en-US" dirty="0"/>
              <a:t>Application review</a:t>
            </a:r>
          </a:p>
          <a:p>
            <a:pPr lvl="1"/>
            <a:r>
              <a:rPr lang="en-US" dirty="0"/>
              <a:t>First time for a Fall cohort</a:t>
            </a:r>
          </a:p>
          <a:p>
            <a:pPr lvl="1"/>
            <a:r>
              <a:rPr lang="en-US" dirty="0"/>
              <a:t>Targeting Nov. 15 for acceptance notifications (or there about)</a:t>
            </a:r>
          </a:p>
          <a:p>
            <a:r>
              <a:rPr lang="en-US" dirty="0"/>
              <a:t>Review Criteria</a:t>
            </a:r>
          </a:p>
          <a:p>
            <a:pPr lvl="1"/>
            <a:r>
              <a:rPr lang="en-US" dirty="0"/>
              <a:t>Undergraduate preparation, relevance of graduate work, professional work and skillset, alignment of undergraduate—MS—and/or work expertise with Ph.D. degree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5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C6AAD-CDEB-47B7-9C25-6C48BD4E9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816" y="1391799"/>
            <a:ext cx="10963625" cy="606477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/>
              <a:t>“Powerhouse on the Prairie” Uniqueness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5789-5EB8-46DB-8AF7-212834407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1299" y="1998276"/>
            <a:ext cx="10449401" cy="42374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Online 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Online student support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Dissertation Development</a:t>
            </a:r>
          </a:p>
          <a:p>
            <a:pPr marL="1143000" lvl="1" indent="-457200"/>
            <a:r>
              <a:rPr lang="en-US" sz="3600" dirty="0"/>
              <a:t>Mentorship Model</a:t>
            </a:r>
          </a:p>
          <a:p>
            <a:pPr marL="1600200" lvl="2" indent="-457200"/>
            <a:r>
              <a:rPr lang="en-US" sz="3400" dirty="0"/>
              <a:t>How is the dissertation problem framed and addressed?</a:t>
            </a:r>
          </a:p>
          <a:p>
            <a:pPr marL="1600200" lvl="2" indent="-457200"/>
            <a:r>
              <a:rPr lang="en-US" sz="3400" dirty="0"/>
              <a:t>What are the research themes (topics)?</a:t>
            </a:r>
          </a:p>
          <a:p>
            <a:pPr marL="1600200" lvl="2" indent="-457200"/>
            <a:r>
              <a:rPr lang="en-US" sz="3400" dirty="0"/>
              <a:t>How does creativity emerge?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Remote Graduate Research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Collaborative Research and enduring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893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9808608-52B1-451E-BFBC-BC6CD026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5" y="532512"/>
            <a:ext cx="6139729" cy="46048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D3A4DF8-3B21-41F3-B6E0-D3F77A2D2C84}"/>
              </a:ext>
            </a:extLst>
          </p:cNvPr>
          <p:cNvSpPr txBox="1">
            <a:spLocks/>
          </p:cNvSpPr>
          <p:nvPr/>
        </p:nvSpPr>
        <p:spPr>
          <a:xfrm>
            <a:off x="2595631" y="5427245"/>
            <a:ext cx="7000735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4165"/>
                </a:solidFill>
                <a:latin typeface="DIN Pro" panose="02000503040000020003" pitchFamily="50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642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>
            <a:extLst>
              <a:ext uri="{FF2B5EF4-FFF2-40B4-BE49-F238E27FC236}">
                <a16:creationId xmlns:a16="http://schemas.microsoft.com/office/drawing/2014/main" id="{2D50D1ED-631A-AA48-8559-F3FCD5888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57" y="669190"/>
            <a:ext cx="85248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Arial Narrow" panose="020B0606020202030204" pitchFamily="34" charset="0"/>
              </a:rPr>
              <a:t>Welcome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Arial Narrow" panose="020B0606020202030204" pitchFamily="34" charset="0"/>
              </a:rPr>
              <a:t>Objectives for today’s session</a:t>
            </a:r>
          </a:p>
        </p:txBody>
      </p:sp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4A4AC241-4E84-F095-BF81-14172384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51" y="2553978"/>
            <a:ext cx="7279424" cy="21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buFont typeface="+mj-lt"/>
              <a:buAutoNum type="arabicPeriod"/>
            </a:pPr>
            <a:r>
              <a:rPr lang="en-US" altLang="en-US" b="1" dirty="0">
                <a:latin typeface="Arno Pro Display" panose="02020502040506020403"/>
              </a:rPr>
              <a:t>  About DSU</a:t>
            </a:r>
          </a:p>
          <a:p>
            <a:pPr marL="457200" indent="-457200" eaLnBrk="1" hangingPunct="1">
              <a:spcBef>
                <a:spcPts val="1000"/>
              </a:spcBef>
              <a:buFont typeface="+mj-lt"/>
              <a:buAutoNum type="arabicPeriod"/>
            </a:pPr>
            <a:r>
              <a:rPr lang="en-US" altLang="en-US" b="1" dirty="0">
                <a:latin typeface="Arno Pro Display" panose="02020502040506020403"/>
              </a:rPr>
              <a:t>  Discuss Application Process</a:t>
            </a:r>
          </a:p>
          <a:p>
            <a:pPr marL="457200" indent="-457200" eaLnBrk="1" hangingPunct="1">
              <a:spcBef>
                <a:spcPts val="1000"/>
              </a:spcBef>
              <a:buFont typeface="+mj-lt"/>
              <a:buAutoNum type="arabicPeriod"/>
            </a:pPr>
            <a:r>
              <a:rPr lang="en-US" altLang="en-US" b="1" dirty="0">
                <a:latin typeface="Arno Pro Display" panose="02020502040506020403"/>
              </a:rPr>
              <a:t>  Discuss Application Review Criteria and Process</a:t>
            </a:r>
          </a:p>
          <a:p>
            <a:pPr marL="457200" indent="-457200" eaLnBrk="1" hangingPunct="1">
              <a:spcBef>
                <a:spcPts val="1000"/>
              </a:spcBef>
              <a:buFont typeface="+mj-lt"/>
              <a:buAutoNum type="arabicPeriod"/>
            </a:pPr>
            <a:r>
              <a:rPr lang="en-US" altLang="en-US" b="1" dirty="0">
                <a:latin typeface="Arno Pro Display" panose="02020502040506020403"/>
              </a:rPr>
              <a:t>  Provide insights into a solid application</a:t>
            </a:r>
          </a:p>
          <a:p>
            <a:pPr marL="457200" indent="-457200" eaLnBrk="1" hangingPunct="1">
              <a:spcBef>
                <a:spcPts val="1000"/>
              </a:spcBef>
              <a:buFont typeface="+mj-lt"/>
              <a:buAutoNum type="arabicPeriod"/>
            </a:pPr>
            <a:r>
              <a:rPr lang="en-US" altLang="en-US" b="1" dirty="0">
                <a:latin typeface="Arno Pro Display" panose="02020502040506020403"/>
              </a:rPr>
              <a:t>  Answer your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889D6-C297-88D1-43A3-4D5B6328EEA0}"/>
              </a:ext>
            </a:extLst>
          </p:cNvPr>
          <p:cNvSpPr txBox="1"/>
          <p:nvPr/>
        </p:nvSpPr>
        <p:spPr>
          <a:xfrm>
            <a:off x="5672138" y="6858000"/>
            <a:ext cx="3471862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hlinkClick r:id="rId2" tooltip="https://en.wikipedia.org/wiki/Dakota_State_University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3" tooltip="https://creativecommons.org/licenses/by-sa/3.0/"/>
              </a:rPr>
              <a:t>CC BY-SA</a:t>
            </a:r>
            <a:endParaRPr lang="en-US" sz="67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D54B3-5271-71C1-7D35-E31E05330922}"/>
              </a:ext>
            </a:extLst>
          </p:cNvPr>
          <p:cNvSpPr txBox="1"/>
          <p:nvPr/>
        </p:nvSpPr>
        <p:spPr>
          <a:xfrm>
            <a:off x="4576763" y="6862763"/>
            <a:ext cx="4573587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hlinkClick r:id="rId4" tooltip="http://flickr.com/photos/nicmcphee/279625345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3" tooltip="https://creativecommons.org/licenses/by-sa/3.0/"/>
              </a:rPr>
              <a:t>CC BY-SA</a:t>
            </a:r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217311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2F00E8-AE5A-5671-88AA-0C9BA20C6E0A}"/>
              </a:ext>
            </a:extLst>
          </p:cNvPr>
          <p:cNvSpPr txBox="1"/>
          <p:nvPr/>
        </p:nvSpPr>
        <p:spPr>
          <a:xfrm>
            <a:off x="5672138" y="6858000"/>
            <a:ext cx="3471862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hlinkClick r:id="rId2" tooltip="https://commons.wikimedia.org/wiki/File:Dsu-mundt.jpg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3" tooltip="https://creativecommons.org/licenses/by-sa/3.0/"/>
              </a:rPr>
              <a:t>CC BY-SA</a:t>
            </a:r>
            <a:endParaRPr lang="en-US" sz="67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D1A07-4291-FF3D-2C26-4E216B61CF21}"/>
              </a:ext>
            </a:extLst>
          </p:cNvPr>
          <p:cNvSpPr txBox="1"/>
          <p:nvPr/>
        </p:nvSpPr>
        <p:spPr>
          <a:xfrm>
            <a:off x="5672138" y="6858000"/>
            <a:ext cx="3471862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hlinkClick r:id="rId4" tooltip="https://commons.wikimedia.org/wiki/File:Swimming_beach_--_State_park,_Lake_Herman,_Madison,_South_Dakota_(75661).jpg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3" tooltip="https://creativecommons.org/licenses/by-sa/3.0/"/>
              </a:rPr>
              <a:t>CC BY-SA</a:t>
            </a:r>
            <a:endParaRPr lang="en-US" sz="675"/>
          </a:p>
        </p:txBody>
      </p:sp>
      <p:pic>
        <p:nvPicPr>
          <p:cNvPr id="1026" name="Picture 2" descr="Cost and Aid - Dakota State University">
            <a:extLst>
              <a:ext uri="{FF2B5EF4-FFF2-40B4-BE49-F238E27FC236}">
                <a16:creationId xmlns:a16="http://schemas.microsoft.com/office/drawing/2014/main" id="{F53D8D0B-5CB9-7327-C68B-202AD897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557240"/>
            <a:ext cx="4427114" cy="29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missions - Dakota State University">
            <a:extLst>
              <a:ext uri="{FF2B5EF4-FFF2-40B4-BE49-F238E27FC236}">
                <a16:creationId xmlns:a16="http://schemas.microsoft.com/office/drawing/2014/main" id="{CC55495D-813C-CF6E-911B-3DAAF985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572544"/>
            <a:ext cx="4427114" cy="29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ategic Plan - Dakota State University">
            <a:extLst>
              <a:ext uri="{FF2B5EF4-FFF2-40B4-BE49-F238E27FC236}">
                <a16:creationId xmlns:a16="http://schemas.microsoft.com/office/drawing/2014/main" id="{C1D9F6DA-2DD8-E867-49C4-A3DEA152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46" y="572543"/>
            <a:ext cx="4427115" cy="29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thletics - Dakota State University">
            <a:extLst>
              <a:ext uri="{FF2B5EF4-FFF2-40B4-BE49-F238E27FC236}">
                <a16:creationId xmlns:a16="http://schemas.microsoft.com/office/drawing/2014/main" id="{D3DCE6E5-945D-2A6A-52AC-5F74D358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46" y="3557240"/>
            <a:ext cx="4427115" cy="29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423E9-D54E-DF39-3DF1-7AA747F945C9}"/>
              </a:ext>
            </a:extLst>
          </p:cNvPr>
          <p:cNvSpPr txBox="1"/>
          <p:nvPr/>
        </p:nvSpPr>
        <p:spPr>
          <a:xfrm>
            <a:off x="9708961" y="1102541"/>
            <a:ext cx="23454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Est. 1881 as </a:t>
            </a:r>
          </a:p>
          <a:p>
            <a:r>
              <a:rPr lang="en-US" sz="2200" b="1" dirty="0"/>
              <a:t>Dakota Territory’s </a:t>
            </a:r>
          </a:p>
          <a:p>
            <a:r>
              <a:rPr lang="en-US" sz="2200" b="1" dirty="0"/>
              <a:t>First Teacher </a:t>
            </a:r>
          </a:p>
          <a:p>
            <a:r>
              <a:rPr lang="en-US" sz="2200" b="1" dirty="0"/>
              <a:t>Education College.</a:t>
            </a:r>
          </a:p>
          <a:p>
            <a:endParaRPr lang="en-US" sz="2200" b="1" dirty="0"/>
          </a:p>
          <a:p>
            <a:r>
              <a:rPr lang="en-US" sz="2200" b="1" dirty="0"/>
              <a:t>Now our Primary focus is Computer and </a:t>
            </a:r>
          </a:p>
          <a:p>
            <a:r>
              <a:rPr lang="en-US" sz="2200" b="1" dirty="0"/>
              <a:t>Information Sciences. </a:t>
            </a:r>
          </a:p>
          <a:p>
            <a:r>
              <a:rPr lang="en-US" sz="2200" b="1" dirty="0"/>
              <a:t>And, deeply infusing</a:t>
            </a:r>
          </a:p>
          <a:p>
            <a:r>
              <a:rPr lang="en-US" sz="2200" b="1" dirty="0"/>
              <a:t>Technology into all majors.</a:t>
            </a:r>
          </a:p>
        </p:txBody>
      </p:sp>
    </p:spTree>
    <p:extLst>
      <p:ext uri="{BB962C8B-B14F-4D97-AF65-F5344CB8AC3E}">
        <p14:creationId xmlns:p14="http://schemas.microsoft.com/office/powerpoint/2010/main" val="140222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powerhouse ...">
            <a:extLst>
              <a:ext uri="{FF2B5EF4-FFF2-40B4-BE49-F238E27FC236}">
                <a16:creationId xmlns:a16="http://schemas.microsoft.com/office/drawing/2014/main" id="{6AA2084D-6778-E492-148B-9751D8CB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1" y="801475"/>
            <a:ext cx="10591801" cy="590182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D3C067-845B-5CFA-010D-CE382EB8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518" y="3051078"/>
            <a:ext cx="6255834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  <a:t>Charter designee of National Center of Academic Excellence in Information Assurance Education (2004, NSA)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  <a:t>Currently holding four distinctions with the DHS/NSA as a national Center of Academic Excellence in: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  <a:t>-  Cyber Defense</a:t>
            </a:r>
            <a:b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</a:br>
            <a: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  <a:t>-  Research</a:t>
            </a:r>
            <a:b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</a:br>
            <a: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  <a:t>-  Cyber Operations</a:t>
            </a:r>
            <a:br>
              <a:rPr lang="en-US" altLang="en-US" b="1" dirty="0">
                <a:solidFill>
                  <a:schemeClr val="bg1"/>
                </a:solidFill>
                <a:latin typeface="Arno Pro Display" panose="02020502040506020403"/>
              </a:rPr>
            </a:br>
            <a:endParaRPr lang="en-US" altLang="en-US" b="1" dirty="0">
              <a:solidFill>
                <a:schemeClr val="bg1"/>
              </a:solidFill>
              <a:latin typeface="Arno Pro Display" panose="020205020405060204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218B7-69AB-8D99-9639-EAF9BE37C3BA}"/>
              </a:ext>
            </a:extLst>
          </p:cNvPr>
          <p:cNvSpPr txBox="1"/>
          <p:nvPr/>
        </p:nvSpPr>
        <p:spPr>
          <a:xfrm>
            <a:off x="2199114" y="4117533"/>
            <a:ext cx="23724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no Pro Display" panose="02020502040506020403"/>
              </a:rPr>
              <a:t>Information Systems first Ph.D. approved at DSU, Apr. 2004</a:t>
            </a:r>
          </a:p>
        </p:txBody>
      </p:sp>
    </p:spTree>
    <p:extLst>
      <p:ext uri="{BB962C8B-B14F-4D97-AF65-F5344CB8AC3E}">
        <p14:creationId xmlns:p14="http://schemas.microsoft.com/office/powerpoint/2010/main" val="12439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>
            <a:extLst>
              <a:ext uri="{FF2B5EF4-FFF2-40B4-BE49-F238E27FC236}">
                <a16:creationId xmlns:a16="http://schemas.microsoft.com/office/drawing/2014/main" id="{2D50D1ED-631A-AA48-8559-F3FCD5888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67" y="868228"/>
            <a:ext cx="769911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Arial Narrow" panose="020B0606020202030204" pitchFamily="34" charset="0"/>
              </a:rPr>
              <a:t>Graduate Programs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800" b="1" dirty="0">
              <a:latin typeface="DIN Pro Medium" panose="02000503040000020003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DIN Pro Medium" panose="02000503040000020003"/>
              </a:rPr>
              <a:t>Masters						Ph.D.</a:t>
            </a:r>
            <a:r>
              <a:rPr lang="en-US" altLang="en-US" sz="3600" b="1" dirty="0">
                <a:latin typeface="DIN Pro Medium" panose="02000503040000020003"/>
              </a:rPr>
              <a:t>				</a:t>
            </a:r>
          </a:p>
        </p:txBody>
      </p:sp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4A4AC241-4E84-F095-BF81-14172384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27" y="2456754"/>
            <a:ext cx="9784396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Applied Analytics and Artificial Intelligence 		Information Systems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Artificial Intelligence					Computer Science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Business Administration				Cyber Defense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Computer Science					Cyber Operations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Cyber Defense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Educational Technology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Health Informatics and Information Management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r>
              <a:rPr lang="en-US" altLang="en-US" dirty="0">
                <a:latin typeface="Arno Pro Display" panose="02020502040506020403"/>
              </a:rPr>
              <a:t>Information Systems</a:t>
            </a:r>
          </a:p>
          <a:p>
            <a:pPr marL="0" indent="0" eaLnBrk="1" hangingPunct="1">
              <a:spcBef>
                <a:spcPts val="1000"/>
              </a:spcBef>
              <a:buNone/>
            </a:pPr>
            <a:endParaRPr lang="en-US" altLang="en-US" dirty="0">
              <a:latin typeface="Arno Pro Display" panose="02020502040506020403"/>
            </a:endParaRPr>
          </a:p>
          <a:p>
            <a:pPr marL="0" indent="0" eaLnBrk="1" hangingPunct="1">
              <a:spcBef>
                <a:spcPts val="1000"/>
              </a:spcBef>
              <a:buNone/>
            </a:pPr>
            <a:endParaRPr lang="en-US" altLang="en-US" dirty="0">
              <a:latin typeface="Arno Pro Display" panose="02020502040506020403"/>
            </a:endParaRPr>
          </a:p>
          <a:p>
            <a:pPr marL="0" indent="0" eaLnBrk="1" hangingPunct="1">
              <a:spcBef>
                <a:spcPts val="1000"/>
              </a:spcBef>
              <a:buNone/>
            </a:pPr>
            <a:endParaRPr lang="en-US" altLang="en-US" dirty="0">
              <a:latin typeface="Arno Pro Display" panose="020205020405060204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889D6-C297-88D1-43A3-4D5B6328EEA0}"/>
              </a:ext>
            </a:extLst>
          </p:cNvPr>
          <p:cNvSpPr txBox="1"/>
          <p:nvPr/>
        </p:nvSpPr>
        <p:spPr>
          <a:xfrm>
            <a:off x="5672138" y="6858000"/>
            <a:ext cx="3471862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hlinkClick r:id="rId2" tooltip="https://en.wikipedia.org/wiki/Dakota_State_University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3" tooltip="https://creativecommons.org/licenses/by-sa/3.0/"/>
              </a:rPr>
              <a:t>CC BY-SA</a:t>
            </a:r>
            <a:endParaRPr lang="en-US" sz="67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D54B3-5271-71C1-7D35-E31E05330922}"/>
              </a:ext>
            </a:extLst>
          </p:cNvPr>
          <p:cNvSpPr txBox="1"/>
          <p:nvPr/>
        </p:nvSpPr>
        <p:spPr>
          <a:xfrm>
            <a:off x="4576763" y="6862763"/>
            <a:ext cx="4573587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hlinkClick r:id="rId4" tooltip="http://flickr.com/photos/nicmcphee/279625345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3" tooltip="https://creativecommons.org/licenses/by-sa/3.0/"/>
              </a:rPr>
              <a:t>CC BY-SA</a:t>
            </a:r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9699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1E03D48B-893F-3354-6D33-FACB16AE6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4">
            <a:extLst>
              <a:ext uri="{FF2B5EF4-FFF2-40B4-BE49-F238E27FC236}">
                <a16:creationId xmlns:a16="http://schemas.microsoft.com/office/drawing/2014/main" id="{9F416F42-55F9-5E97-60C5-2456C6961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4" y="1852441"/>
            <a:ext cx="4377706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DIN Pro Medium" panose="02000503040000020003"/>
              </a:rPr>
              <a:t>Patrick Engebretson, Ph.D.</a:t>
            </a:r>
          </a:p>
          <a:p>
            <a:pPr>
              <a:spcBef>
                <a:spcPts val="1000"/>
              </a:spcBef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DIN Pro Medium" panose="02000503040000020003"/>
              </a:rPr>
              <a:t>Assoc. Professor, Coordinator, </a:t>
            </a:r>
            <a:r>
              <a:rPr lang="en-US" altLang="en-US" sz="3000" b="1" dirty="0" err="1">
                <a:solidFill>
                  <a:schemeClr val="bg1"/>
                </a:solidFill>
                <a:latin typeface="DIN Pro Medium" panose="02000503040000020003"/>
              </a:rPr>
              <a:t>Ph.D</a:t>
            </a:r>
            <a:r>
              <a:rPr lang="en-US" altLang="en-US" sz="3000" b="1" dirty="0">
                <a:solidFill>
                  <a:schemeClr val="bg1"/>
                </a:solidFill>
                <a:latin typeface="DIN Pro Medium" panose="02000503040000020003"/>
              </a:rPr>
              <a:t> in </a:t>
            </a:r>
            <a:br>
              <a:rPr lang="en-US" altLang="en-US" sz="3000" b="1" dirty="0">
                <a:solidFill>
                  <a:schemeClr val="bg1"/>
                </a:solidFill>
                <a:latin typeface="DIN Pro Medium" panose="02000503040000020003"/>
              </a:rPr>
            </a:br>
            <a:r>
              <a:rPr lang="en-US" altLang="en-US" sz="3000" b="1" dirty="0">
                <a:solidFill>
                  <a:schemeClr val="bg1"/>
                </a:solidFill>
                <a:latin typeface="DIN Pro Medium" panose="02000503040000020003"/>
              </a:rPr>
              <a:t>Cyber Operations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DIN Pro Medium" panose="02000503040000020003"/>
              </a:rPr>
              <a:t>The Beacom College of Computer and Cyber Sciences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000" b="1" dirty="0">
              <a:solidFill>
                <a:schemeClr val="bg1"/>
              </a:solidFill>
              <a:latin typeface="DIN Pro Medium" panose="02000503040000020003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000" b="1" dirty="0">
              <a:solidFill>
                <a:schemeClr val="bg1"/>
              </a:solidFill>
              <a:latin typeface="DIN Pro Medium" panose="020005030400000200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62AA8-8995-7D8F-82A6-C3C5274EA4E4}"/>
              </a:ext>
            </a:extLst>
          </p:cNvPr>
          <p:cNvSpPr txBox="1"/>
          <p:nvPr/>
        </p:nvSpPr>
        <p:spPr>
          <a:xfrm>
            <a:off x="6137275" y="6803059"/>
            <a:ext cx="3471862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solidFill>
                  <a:schemeClr val="bg1"/>
                </a:solidFill>
                <a:hlinkClick r:id="rId2" tooltip="https://en.wikipedia.org/wiki/Dakota_State_Univers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75">
                <a:solidFill>
                  <a:schemeClr val="bg1"/>
                </a:solidFill>
              </a:rPr>
              <a:t> by Unknown Author is licensed under </a:t>
            </a:r>
            <a:r>
              <a:rPr lang="en-US" sz="675">
                <a:solidFill>
                  <a:schemeClr val="bg1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675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835F0-67DF-33E6-A32E-DAAFD102F510}"/>
              </a:ext>
            </a:extLst>
          </p:cNvPr>
          <p:cNvSpPr txBox="1"/>
          <p:nvPr/>
        </p:nvSpPr>
        <p:spPr>
          <a:xfrm>
            <a:off x="5041900" y="6807822"/>
            <a:ext cx="4573587" cy="19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75">
                <a:solidFill>
                  <a:schemeClr val="bg1"/>
                </a:solidFill>
                <a:hlinkClick r:id="rId4" tooltip="http://flickr.com/photos/nicmcphee/2796253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75">
                <a:solidFill>
                  <a:schemeClr val="bg1"/>
                </a:solidFill>
              </a:rPr>
              <a:t> by Unknown Author is licensed under </a:t>
            </a:r>
            <a:r>
              <a:rPr lang="en-US" sz="675">
                <a:solidFill>
                  <a:schemeClr val="bg1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675">
              <a:solidFill>
                <a:schemeClr val="bg1"/>
              </a:solidFill>
            </a:endParaRPr>
          </a:p>
        </p:txBody>
      </p:sp>
      <p:pic>
        <p:nvPicPr>
          <p:cNvPr id="2" name="Picture 2" descr="Pat Engebretson">
            <a:extLst>
              <a:ext uri="{FF2B5EF4-FFF2-40B4-BE49-F238E27FC236}">
                <a16:creationId xmlns:a16="http://schemas.microsoft.com/office/drawing/2014/main" id="{AD899F40-C12E-88C2-4872-F36CBE43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45" y="1852441"/>
            <a:ext cx="3588619" cy="35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Placeholder 4">
            <a:extLst>
              <a:ext uri="{FF2B5EF4-FFF2-40B4-BE49-F238E27FC236}">
                <a16:creationId xmlns:a16="http://schemas.microsoft.com/office/drawing/2014/main" id="{C223DA14-3C67-1B39-3E7C-ADD27FF2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78" y="1195272"/>
            <a:ext cx="853217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en-US" sz="3600" b="1" dirty="0">
                <a:latin typeface="Arial Narrow" panose="020B0606020202030204" pitchFamily="34" charset="0"/>
              </a:rPr>
              <a:t>What’s New with the Ph.D.CD Doctoral Application Process?</a:t>
            </a:r>
          </a:p>
          <a:p>
            <a:pPr>
              <a:spcBef>
                <a:spcPts val="1000"/>
              </a:spcBef>
              <a:buNone/>
            </a:pPr>
            <a:endParaRPr lang="en-US" altLang="en-US" sz="3000" b="1" dirty="0">
              <a:latin typeface="DIN Pro Medium" panose="02000503040000020003"/>
            </a:endParaRPr>
          </a:p>
        </p:txBody>
      </p:sp>
      <p:sp>
        <p:nvSpPr>
          <p:cNvPr id="8198" name="Text Placeholder 5">
            <a:extLst>
              <a:ext uri="{FF2B5EF4-FFF2-40B4-BE49-F238E27FC236}">
                <a16:creationId xmlns:a16="http://schemas.microsoft.com/office/drawing/2014/main" id="{DBB2E2F6-57EE-7D5A-2EAE-89598C91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78" y="2693988"/>
            <a:ext cx="8231095" cy="368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en-US" sz="2800" b="1" dirty="0">
                <a:latin typeface="Arno Pro Display" panose="02020502040506020403"/>
              </a:rPr>
              <a:t>  No GRE</a:t>
            </a:r>
          </a:p>
          <a:p>
            <a:pPr>
              <a:spcBef>
                <a:spcPts val="1000"/>
              </a:spcBef>
            </a:pPr>
            <a:r>
              <a:rPr lang="en-US" altLang="en-US" sz="2800" b="1" dirty="0">
                <a:latin typeface="Arno Pro Display" panose="02020502040506020403"/>
              </a:rPr>
              <a:t>  No Letters of Recommendation</a:t>
            </a:r>
          </a:p>
          <a:p>
            <a:pPr>
              <a:spcBef>
                <a:spcPts val="1000"/>
              </a:spcBef>
            </a:pPr>
            <a:r>
              <a:rPr lang="en-US" altLang="en-US" sz="2800" b="1" dirty="0">
                <a:latin typeface="Arno Pro Display" panose="02020502040506020403"/>
              </a:rPr>
              <a:t>  Not a “Goal Statement” but a “Purpose Statement”</a:t>
            </a:r>
          </a:p>
          <a:p>
            <a:pPr>
              <a:spcBef>
                <a:spcPts val="1000"/>
              </a:spcBef>
            </a:pPr>
            <a:r>
              <a:rPr lang="en-US" altLang="en-US" sz="2800" b="1" dirty="0">
                <a:latin typeface="Arno Pro Display" panose="02020502040506020403"/>
              </a:rPr>
              <a:t>  Fall 2024 applications due Sept. 30, 11:59 pm.</a:t>
            </a:r>
          </a:p>
          <a:p>
            <a:pPr marL="401638" indent="-401638">
              <a:spcBef>
                <a:spcPts val="1000"/>
              </a:spcBef>
            </a:pPr>
            <a:r>
              <a:rPr lang="en-US" altLang="en-US" sz="2800" b="1" dirty="0">
                <a:latin typeface="Arno Pro Display" panose="02020502040506020403"/>
              </a:rPr>
              <a:t>Application completely online:</a:t>
            </a:r>
            <a:br>
              <a:rPr lang="en-US" altLang="en-US" sz="2800" b="1" dirty="0">
                <a:latin typeface="Arno Pro Display" panose="02020502040506020403"/>
              </a:rPr>
            </a:br>
            <a:r>
              <a:rPr lang="en-US" altLang="en-US" sz="2800" b="1" dirty="0">
                <a:latin typeface="Arno Pro Display" panose="02020502040506020403"/>
              </a:rPr>
              <a:t>DSU.edu/apply &gt; Graduate Admissions &gt; Register &gt; Login &gt; Apply </a:t>
            </a:r>
          </a:p>
        </p:txBody>
      </p:sp>
    </p:spTree>
    <p:extLst>
      <p:ext uri="{BB962C8B-B14F-4D97-AF65-F5344CB8AC3E}">
        <p14:creationId xmlns:p14="http://schemas.microsoft.com/office/powerpoint/2010/main" val="355810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kota State Wordmark" descr="Dakota State University D Hexagon Icon Logo">
            <a:extLst>
              <a:ext uri="{FF2B5EF4-FFF2-40B4-BE49-F238E27FC236}">
                <a16:creationId xmlns:a16="http://schemas.microsoft.com/office/drawing/2014/main" id="{BE5F6E1F-114C-482B-90CD-11BBF5F7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56" y="385571"/>
            <a:ext cx="777175" cy="897637"/>
          </a:xfrm>
          <a:prstGeom prst="rect">
            <a:avLst/>
          </a:prstGeom>
        </p:spPr>
      </p:pic>
      <p:pic>
        <p:nvPicPr>
          <p:cNvPr id="7" name="Hexagon graphic" descr="Hexagon Pattern Graphic&#10;">
            <a:extLst>
              <a:ext uri="{FF2B5EF4-FFF2-40B4-BE49-F238E27FC236}">
                <a16:creationId xmlns:a16="http://schemas.microsoft.com/office/drawing/2014/main" id="{BD82FCDE-541F-48BD-8E09-25D8B0C8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746" y="-1023002"/>
            <a:ext cx="7000736" cy="9928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E6780-65B9-08C8-0BAB-7915432BB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3" r="4106" b="15285"/>
          <a:stretch/>
        </p:blipFill>
        <p:spPr>
          <a:xfrm>
            <a:off x="0" y="586292"/>
            <a:ext cx="12009863" cy="54242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022DC3-1B99-87C6-2DAF-CE4C1062997B}"/>
                  </a:ext>
                </a:extLst>
              </p14:cNvPr>
              <p14:cNvContentPartPr/>
              <p14:nvPr/>
            </p14:nvContentPartPr>
            <p14:xfrm>
              <a:off x="1538113" y="768337"/>
              <a:ext cx="116964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022DC3-1B99-87C6-2DAF-CE4C106299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4473" y="660697"/>
                <a:ext cx="12772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201734-B7A8-A294-C70E-BFFEFC1D7563}"/>
                  </a:ext>
                </a:extLst>
              </p14:cNvPr>
              <p14:cNvContentPartPr/>
              <p14:nvPr/>
            </p14:nvContentPartPr>
            <p14:xfrm>
              <a:off x="5184913" y="3321817"/>
              <a:ext cx="1906200" cy="57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201734-B7A8-A294-C70E-BFFEFC1D75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0913" y="3214177"/>
                <a:ext cx="20138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163529-6F13-D5C3-8716-1E4BD44AF0CA}"/>
                  </a:ext>
                </a:extLst>
              </p14:cNvPr>
              <p14:cNvContentPartPr/>
              <p14:nvPr/>
            </p14:nvContentPartPr>
            <p14:xfrm>
              <a:off x="11016913" y="3299497"/>
              <a:ext cx="420120" cy="57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163529-6F13-D5C3-8716-1E4BD44AF0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63273" y="3191497"/>
                <a:ext cx="52776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19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U PP Template" id="{5966C680-6259-4AEB-B0F1-85C48C7CD9DF}" vid="{D6A4DB02-A5C2-41FA-8C1B-089926991C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DSU PP Template</Template>
  <TotalTime>12156</TotalTime>
  <Words>584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</vt:lpstr>
      <vt:lpstr>Arial Narrow</vt:lpstr>
      <vt:lpstr>Arno Pro Display</vt:lpstr>
      <vt:lpstr>Calibri</vt:lpstr>
      <vt:lpstr>Calibri Light</vt:lpstr>
      <vt:lpstr>DIN Pro</vt:lpstr>
      <vt:lpstr>DIN Pro Medium</vt:lpstr>
      <vt:lpstr>Office Theme</vt:lpstr>
      <vt:lpstr>Information Systems Doctoral Application  Information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Strong Applications </vt:lpstr>
      <vt:lpstr>Post-Application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Johnson, Joelle</dc:creator>
  <cp:lastModifiedBy>Hawkes, Mark</cp:lastModifiedBy>
  <cp:revision>13</cp:revision>
  <dcterms:created xsi:type="dcterms:W3CDTF">2020-04-29T20:52:16Z</dcterms:created>
  <dcterms:modified xsi:type="dcterms:W3CDTF">2024-08-20T22:40:42Z</dcterms:modified>
</cp:coreProperties>
</file>